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778" r:id="rId2"/>
    <p:sldId id="1004" r:id="rId3"/>
    <p:sldId id="832" r:id="rId4"/>
    <p:sldId id="1002" r:id="rId5"/>
    <p:sldId id="1008" r:id="rId6"/>
    <p:sldId id="1011" r:id="rId7"/>
    <p:sldId id="1003" r:id="rId8"/>
    <p:sldId id="1013" r:id="rId9"/>
    <p:sldId id="849" r:id="rId10"/>
    <p:sldId id="850" r:id="rId11"/>
    <p:sldId id="851" r:id="rId12"/>
    <p:sldId id="1014" r:id="rId13"/>
    <p:sldId id="853" r:id="rId14"/>
    <p:sldId id="101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05"/>
    <p:restoredTop sz="85623"/>
  </p:normalViewPr>
  <p:slideViewPr>
    <p:cSldViewPr snapToGrid="0" snapToObjects="1">
      <p:cViewPr varScale="1">
        <p:scale>
          <a:sx n="96" d="100"/>
          <a:sy n="96" d="100"/>
        </p:scale>
        <p:origin x="16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6A63-4208-4542-8D3A-FE7B8362B968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E72C-1D21-8B4E-BC87-6625E752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5CB57-3E52-4CD5-BEC7-5220CA34FA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E72C-1D21-8B4E-BC87-6625E75268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E72C-1D21-8B4E-BC87-6625E75268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Centralized Route controller.- Link discovery/liveliness May be done using LSOE or LLDP</a:t>
            </a:r>
          </a:p>
          <a:p>
            <a:r>
              <a:rPr lang="en-US" altLang="en-US" dirty="0"/>
              <a:t>Controller hierarchy must provide redundancy; can be less than fully connected - Must not be dependent on SPF for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E72C-1D21-8B4E-BC87-6625E7526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5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E72C-1D21-8B4E-BC87-6625E75268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09602" y="3236025"/>
            <a:ext cx="9710597" cy="152239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ENOG-16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757738"/>
            <a:ext cx="9710738" cy="9017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8037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79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609601" y="1414611"/>
          <a:ext cx="10972801" cy="365573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5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3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0ADD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6945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ase Study 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428068" y="999061"/>
            <a:ext cx="7933266" cy="5215472"/>
          </a:xfrm>
          <a:prstGeom prst="rect">
            <a:avLst/>
          </a:prstGeom>
          <a:solidFill>
            <a:schemeClr val="bg1"/>
          </a:solidFill>
          <a:ln w="50800" cap="flat">
            <a:gradFill flip="none" rotWithShape="1">
              <a:gsLst>
                <a:gs pos="0">
                  <a:schemeClr val="accent4"/>
                </a:gs>
                <a:gs pos="100000">
                  <a:schemeClr val="accent4"/>
                </a:gs>
                <a:gs pos="5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87226" y="1363819"/>
            <a:ext cx="6895175" cy="4884580"/>
          </a:xfrm>
          <a:prstGeom prst="rect">
            <a:avLst/>
          </a:prstGeom>
        </p:spPr>
        <p:txBody>
          <a:bodyPr/>
          <a:lstStyle>
            <a:lvl1pPr>
              <a:spcBef>
                <a:spcPts val="533"/>
              </a:spcBef>
              <a:defRPr sz="3600">
                <a:solidFill>
                  <a:schemeClr val="tx1"/>
                </a:solidFill>
              </a:defRPr>
            </a:lvl1pPr>
            <a:lvl2pPr marL="1038198" indent="-428613">
              <a:spcBef>
                <a:spcPts val="533"/>
              </a:spcBef>
              <a:defRPr sz="3200">
                <a:solidFill>
                  <a:schemeClr val="tx1"/>
                </a:solidFill>
              </a:defRPr>
            </a:lvl2pPr>
            <a:lvl3pPr marL="1447764" indent="-228594">
              <a:spcBef>
                <a:spcPts val="533"/>
              </a:spcBef>
              <a:defRPr sz="2800">
                <a:solidFill>
                  <a:schemeClr val="tx1"/>
                </a:solidFill>
              </a:defRPr>
            </a:lvl3pPr>
            <a:lvl4pPr>
              <a:spcBef>
                <a:spcPts val="533"/>
              </a:spcBef>
              <a:defRPr sz="2400">
                <a:solidFill>
                  <a:schemeClr val="tx1"/>
                </a:solidFill>
              </a:defRPr>
            </a:lvl4pPr>
            <a:lvl5pPr>
              <a:spcBef>
                <a:spcPts val="533"/>
              </a:spcBef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4687226" y="-169340"/>
            <a:ext cx="6895175" cy="10430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5" name="Picture Placeholder 9"/>
          <p:cNvSpPr>
            <a:spLocks noGrp="1"/>
          </p:cNvSpPr>
          <p:nvPr>
            <p:ph type="pic" sz="half" idx="13" hasCustomPrompt="1"/>
          </p:nvPr>
        </p:nvSpPr>
        <p:spPr>
          <a:xfrm>
            <a:off x="1" y="1007533"/>
            <a:ext cx="4440767" cy="5215467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indent="0" algn="ctr">
              <a:buNone/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logo</a:t>
            </a:r>
            <a:endParaRPr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971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1200149"/>
            <a:ext cx="5384800" cy="4886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2" name="Rectangular Callout 1"/>
          <p:cNvSpPr/>
          <p:nvPr userDrawn="1"/>
        </p:nvSpPr>
        <p:spPr>
          <a:xfrm>
            <a:off x="6824133" y="1557867"/>
            <a:ext cx="4292600" cy="2726266"/>
          </a:xfrm>
          <a:prstGeom prst="wedgeRectCallout">
            <a:avLst>
              <a:gd name="adj1" fmla="val -64620"/>
              <a:gd name="adj2" fmla="val -20730"/>
            </a:avLst>
          </a:prstGeom>
          <a:solidFill>
            <a:schemeClr val="accent6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7027333" y="1708149"/>
            <a:ext cx="3937000" cy="2432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Click to edit master text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6376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MPLS+SDN+NFV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9772" y="1047055"/>
            <a:ext cx="6237472" cy="2560376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9773" y="3697407"/>
            <a:ext cx="6267300" cy="24747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67">
                <a:solidFill>
                  <a:schemeClr val="bg1"/>
                </a:solidFill>
              </a:defRPr>
            </a:lvl1pPr>
            <a:lvl2pPr marL="0" indent="609585">
              <a:spcBef>
                <a:spcPts val="400"/>
              </a:spcBef>
              <a:buSzTx/>
              <a:buNone/>
              <a:defRPr sz="1867">
                <a:solidFill>
                  <a:schemeClr val="bg1"/>
                </a:solidFill>
              </a:defRPr>
            </a:lvl2pPr>
            <a:lvl3pPr marL="0" indent="1219170">
              <a:spcBef>
                <a:spcPts val="400"/>
              </a:spcBef>
              <a:buSzTx/>
              <a:buNone/>
              <a:defRPr sz="1867">
                <a:solidFill>
                  <a:schemeClr val="bg1"/>
                </a:solidFill>
              </a:defRPr>
            </a:lvl3pPr>
            <a:lvl4pPr indent="1828754">
              <a:spcBef>
                <a:spcPts val="400"/>
              </a:spcBef>
              <a:buFontTx/>
              <a:defRPr sz="1867">
                <a:solidFill>
                  <a:schemeClr val="bg1"/>
                </a:solidFill>
              </a:defRPr>
            </a:lvl4pPr>
            <a:lvl5pPr indent="2438339">
              <a:spcBef>
                <a:spcPts val="400"/>
              </a:spcBef>
              <a:buFontTx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444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Agenda/Table of Cont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_icon.png"/>
          <p:cNvPicPr>
            <a:picLocks noChangeAspect="1"/>
          </p:cNvPicPr>
          <p:nvPr userDrawn="1"/>
        </p:nvPicPr>
        <p:blipFill>
          <a:blip r:embed="rId3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068" y="166508"/>
            <a:ext cx="917666" cy="6697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28068" y="999061"/>
            <a:ext cx="7933266" cy="5215472"/>
          </a:xfrm>
          <a:prstGeom prst="rect">
            <a:avLst/>
          </a:prstGeom>
          <a:solidFill>
            <a:schemeClr val="bg1"/>
          </a:solidFill>
          <a:ln w="50800" cap="flat">
            <a:gradFill flip="none" rotWithShape="1">
              <a:gsLst>
                <a:gs pos="0">
                  <a:schemeClr val="accent4"/>
                </a:gs>
                <a:gs pos="100000">
                  <a:schemeClr val="accent4"/>
                </a:gs>
                <a:gs pos="5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25872" y="1213995"/>
            <a:ext cx="6956528" cy="4909221"/>
          </a:xfrm>
          <a:prstGeom prst="rect">
            <a:avLst/>
          </a:prstGeom>
        </p:spPr>
        <p:txBody>
          <a:bodyPr/>
          <a:lstStyle>
            <a:lvl1pPr>
              <a:spcBef>
                <a:spcPts val="933"/>
              </a:spcBef>
              <a:defRPr sz="3600">
                <a:solidFill>
                  <a:schemeClr val="tx1"/>
                </a:solidFill>
              </a:defRPr>
            </a:lvl1pPr>
            <a:lvl2pPr marL="1045002" indent="-435417">
              <a:spcBef>
                <a:spcPts val="933"/>
              </a:spcBef>
              <a:defRPr sz="3200">
                <a:solidFill>
                  <a:schemeClr val="tx1"/>
                </a:solidFill>
              </a:defRPr>
            </a:lvl2pPr>
            <a:lvl3pPr marL="1625559" indent="-406390">
              <a:spcBef>
                <a:spcPts val="933"/>
              </a:spcBef>
              <a:defRPr sz="2800">
                <a:solidFill>
                  <a:schemeClr val="tx1"/>
                </a:solidFill>
              </a:defRPr>
            </a:lvl3pPr>
            <a:lvl4pPr>
              <a:spcBef>
                <a:spcPts val="933"/>
              </a:spcBef>
              <a:defRPr sz="4267">
                <a:solidFill>
                  <a:schemeClr val="tx1"/>
                </a:solidFill>
              </a:defRPr>
            </a:lvl4pPr>
            <a:lvl5pPr>
              <a:spcBef>
                <a:spcPts val="933"/>
              </a:spcBef>
              <a:defRPr sz="4267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440767" y="46149"/>
            <a:ext cx="7141636" cy="82591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  <p:pic>
        <p:nvPicPr>
          <p:cNvPr id="15" name="Picture 14" descr="Arrcus-w-tagline-white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200" y="6518526"/>
            <a:ext cx="1388534" cy="255609"/>
          </a:xfrm>
          <a:prstGeom prst="rect">
            <a:avLst/>
          </a:prstGeom>
          <a:effectLst>
            <a:glow rad="50800">
              <a:schemeClr val="accent5">
                <a:lumMod val="75000"/>
                <a:alpha val="57000"/>
              </a:schemeClr>
            </a:glow>
            <a:outerShdw blurRad="50800" dist="38100" dir="2700000" algn="tl" rotWithShape="0">
              <a:schemeClr val="accent5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54977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ide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dia Placeholder 4"/>
          <p:cNvSpPr>
            <a:spLocks noGrp="1"/>
          </p:cNvSpPr>
          <p:nvPr>
            <p:ph type="media" sz="half" idx="13" hasCustomPrompt="1"/>
          </p:nvPr>
        </p:nvSpPr>
        <p:spPr>
          <a:xfrm>
            <a:off x="609600" y="1363820"/>
            <a:ext cx="3976131" cy="4762345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Insert video</a:t>
            </a:r>
            <a:endParaRPr dirty="0"/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766733" y="1363820"/>
            <a:ext cx="6815667" cy="4762345"/>
          </a:xfrm>
          <a:prstGeom prst="rect">
            <a:avLst/>
          </a:prstGeom>
        </p:spPr>
        <p:txBody>
          <a:bodyPr/>
          <a:lstStyle>
            <a:lvl1pPr>
              <a:spcBef>
                <a:spcPts val="933"/>
              </a:spcBef>
              <a:defRPr sz="3600"/>
            </a:lvl1pPr>
            <a:lvl2pPr marL="1045002" indent="-435417">
              <a:spcBef>
                <a:spcPts val="933"/>
              </a:spcBef>
              <a:defRPr sz="3200"/>
            </a:lvl2pPr>
            <a:lvl3pPr marL="1625559" indent="-406390">
              <a:spcBef>
                <a:spcPts val="933"/>
              </a:spcBef>
              <a:defRPr sz="2800"/>
            </a:lvl3pPr>
            <a:lvl4pPr>
              <a:spcBef>
                <a:spcPts val="933"/>
              </a:spcBef>
              <a:defRPr sz="4267"/>
            </a:lvl4pPr>
            <a:lvl5pPr>
              <a:spcBef>
                <a:spcPts val="933"/>
              </a:spcBef>
              <a:defRPr sz="4267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885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766733" y="1363820"/>
            <a:ext cx="6815667" cy="4762345"/>
          </a:xfrm>
          <a:prstGeom prst="rect">
            <a:avLst/>
          </a:prstGeom>
        </p:spPr>
        <p:txBody>
          <a:bodyPr/>
          <a:lstStyle>
            <a:lvl1pPr>
              <a:spcBef>
                <a:spcPts val="933"/>
              </a:spcBef>
              <a:defRPr sz="3600"/>
            </a:lvl1pPr>
            <a:lvl2pPr marL="1045002" indent="-435417">
              <a:spcBef>
                <a:spcPts val="933"/>
              </a:spcBef>
              <a:defRPr sz="3200"/>
            </a:lvl2pPr>
            <a:lvl3pPr marL="1625559" indent="-406390">
              <a:spcBef>
                <a:spcPts val="933"/>
              </a:spcBef>
              <a:defRPr sz="2800"/>
            </a:lvl3pPr>
            <a:lvl4pPr>
              <a:spcBef>
                <a:spcPts val="933"/>
              </a:spcBef>
              <a:defRPr sz="4267"/>
            </a:lvl4pPr>
            <a:lvl5pPr>
              <a:spcBef>
                <a:spcPts val="933"/>
              </a:spcBef>
              <a:defRPr sz="4267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1363820"/>
            <a:ext cx="3979863" cy="4762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59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766733" y="1363820"/>
            <a:ext cx="6815667" cy="4762345"/>
          </a:xfrm>
          <a:prstGeom prst="rect">
            <a:avLst/>
          </a:prstGeom>
        </p:spPr>
        <p:txBody>
          <a:bodyPr/>
          <a:lstStyle>
            <a:lvl1pPr>
              <a:spcBef>
                <a:spcPts val="933"/>
              </a:spcBef>
              <a:defRPr sz="3600"/>
            </a:lvl1pPr>
            <a:lvl2pPr marL="1045002" indent="-435417">
              <a:spcBef>
                <a:spcPts val="933"/>
              </a:spcBef>
              <a:defRPr sz="3200"/>
            </a:lvl2pPr>
            <a:lvl3pPr marL="1625559" indent="-406390">
              <a:spcBef>
                <a:spcPts val="933"/>
              </a:spcBef>
              <a:defRPr sz="2800"/>
            </a:lvl3pPr>
            <a:lvl4pPr>
              <a:spcBef>
                <a:spcPts val="933"/>
              </a:spcBef>
              <a:defRPr sz="4267"/>
            </a:lvl4pPr>
            <a:lvl5pPr>
              <a:spcBef>
                <a:spcPts val="933"/>
              </a:spcBef>
              <a:defRPr sz="4267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7" hasCustomPrompt="1"/>
          </p:nvPr>
        </p:nvSpPr>
        <p:spPr>
          <a:xfrm>
            <a:off x="609600" y="1363665"/>
            <a:ext cx="3962400" cy="4762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</a:t>
            </a:r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943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ft Content + 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1200149"/>
            <a:ext cx="5384800" cy="4886699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2800"/>
            </a:lvl3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501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ight content + 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90884" y="1200149"/>
            <a:ext cx="5384800" cy="4886699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2800"/>
            </a:lvl3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9375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1200149"/>
            <a:ext cx="10972800" cy="4886699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91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" y="1233576"/>
            <a:ext cx="10972800" cy="46065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MPLS+SDN+NFV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548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84134"/>
            <a:ext cx="10972800" cy="73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372972"/>
            <a:ext cx="10972800" cy="475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  <a:endParaRPr lang="en-US" dirty="0"/>
          </a:p>
          <a:p>
            <a:pPr lvl="3"/>
            <a:r>
              <a:rPr lang="en-US" dirty="0"/>
              <a:t>			</a:t>
            </a:r>
            <a:endParaRPr dirty="0"/>
          </a:p>
          <a:p>
            <a:pPr lvl="3"/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84925" y="6467474"/>
            <a:ext cx="4641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1AF141E-8EC8-994E-9561-98A4B4AF0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038600" y="64674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09585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257982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hf hdr="0" dt="0"/>
  <p:txStyles>
    <p:titleStyle>
      <a:lvl1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189" marR="0" indent="-457189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10000"/>
        <a:buFontTx/>
        <a:buChar char="▪"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Arial"/>
          <a:ea typeface="Arial"/>
          <a:cs typeface="Arial"/>
          <a:sym typeface="Arial"/>
        </a:defRPr>
      </a:lvl1pPr>
      <a:lvl2pPr marL="1054074" marR="0" indent="-444489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Arial"/>
          <a:ea typeface="Arial"/>
          <a:cs typeface="Arial"/>
          <a:sym typeface="Arial"/>
        </a:defRPr>
      </a:lvl2pPr>
      <a:lvl3pPr marL="1645878" marR="0" indent="-426708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733" b="0" i="0" u="none" strike="noStrike" cap="none" spc="0" baseline="0">
          <a:ln>
            <a:noFill/>
          </a:ln>
          <a:solidFill>
            <a:schemeClr val="tx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/>
        <a:buNone/>
        <a:tabLst/>
        <a:defRPr sz="3733" b="0" i="0" u="none" strike="noStrike" cap="none" spc="0" baseline="0">
          <a:ln>
            <a:noFill/>
          </a:ln>
          <a:solidFill>
            <a:schemeClr val="tx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/>
        <a:buNone/>
        <a:tabLst/>
        <a:defRPr sz="3733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/>
        <a:buNone/>
        <a:tabLst/>
        <a:defRPr sz="3733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7pPr>
      <a:lvl8pPr marL="539313" marR="0" indent="-539313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/>
        <a:buAutoNum type="arabicPeriod"/>
        <a:tabLst/>
        <a:defRPr sz="3733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09585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/>
        <a:buNone/>
        <a:tabLst/>
        <a:defRPr sz="3733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585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170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8754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339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7924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7509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093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6678" algn="l" defTabSz="60958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68BF4-4E9B-6E46-803D-408BDC35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Vector Routing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E7C01-9100-8440-9122-A0F1E76C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88784-3251-BD48-8839-95793317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75DF39-E588-A346-B372-60BEDAB1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/>
              <a:t>ENOG-16 2019</a:t>
            </a:r>
          </a:p>
          <a:p>
            <a:r>
              <a:rPr lang="en-US" sz="1600" dirty="0"/>
              <a:t>June 3</a:t>
            </a:r>
            <a:r>
              <a:rPr lang="en-US" sz="1600" baseline="30000" dirty="0"/>
              <a:t>rd</a:t>
            </a:r>
            <a:r>
              <a:rPr lang="en-US" sz="1600" dirty="0"/>
              <a:t> 2019</a:t>
            </a:r>
          </a:p>
          <a:p>
            <a:r>
              <a:rPr lang="en-US" sz="1600" dirty="0"/>
              <a:t>Keyur Patel, CTO &amp; Founder, Arrcus Inc.</a:t>
            </a:r>
          </a:p>
        </p:txBody>
      </p:sp>
    </p:spTree>
    <p:extLst>
      <p:ext uri="{BB962C8B-B14F-4D97-AF65-F5344CB8AC3E}">
        <p14:creationId xmlns:p14="http://schemas.microsoft.com/office/powerpoint/2010/main" val="23020684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LSVR Solution - Best-Path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Next-Hop and Path attributes announced as part of RFC4271</a:t>
            </a:r>
          </a:p>
          <a:p>
            <a:r>
              <a:rPr lang="en-US" altLang="en-US" dirty="0"/>
              <a:t>BGP Decision Process Phases 1 and 2 replaced by SPF algorithm</a:t>
            </a:r>
          </a:p>
          <a:p>
            <a:r>
              <a:rPr lang="en-US" altLang="en-US" dirty="0"/>
              <a:t>Decision Process Phase 3 may be short-circuited since NLRI is unique per BGP speaker</a:t>
            </a:r>
          </a:p>
          <a:p>
            <a:r>
              <a:rPr lang="en-US" altLang="en-US" dirty="0"/>
              <a:t>Need to assure the most recent version of NLRI is always used and re-advertised</a:t>
            </a:r>
          </a:p>
          <a:p>
            <a:pPr lvl="1"/>
            <a:r>
              <a:rPr lang="en-US" altLang="en-US" dirty="0"/>
              <a:t>Augmented</a:t>
            </a:r>
            <a:r>
              <a:rPr lang="en-US" altLang="en-US" dirty="0">
                <a:ea typeface="ＭＳ Ｐゴシック" panose="020B0600070205080204" pitchFamily="34" charset="-128"/>
              </a:rPr>
              <a:t> with support of sequence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31954676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LSVR Solution - SPF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Starting with greatly simplified SPF with P2P only links in single area (i.e., SPT)</a:t>
            </a:r>
          </a:p>
          <a:p>
            <a:r>
              <a:rPr lang="en-US" altLang="en-US" dirty="0"/>
              <a:t>Will scale very well to many use cases</a:t>
            </a:r>
          </a:p>
          <a:p>
            <a:r>
              <a:rPr lang="en-US" altLang="en-US" dirty="0"/>
              <a:t>Could support computation of LFAs, Segment Routing SIDs, and other IGP features</a:t>
            </a:r>
          </a:p>
          <a:p>
            <a:pPr lvl="1"/>
            <a:r>
              <a:rPr lang="en-US" altLang="en-US" dirty="0"/>
              <a:t>BGP-LS format includes necessary Link-State</a:t>
            </a:r>
          </a:p>
          <a:p>
            <a:r>
              <a:rPr lang="en-US" altLang="en-US" dirty="0"/>
              <a:t>Link-State AF is dual stack AF since both IPv4 and IPv6 addresses/prefixes advertised</a:t>
            </a:r>
          </a:p>
          <a:p>
            <a:pPr lvl="1"/>
            <a:r>
              <a:rPr lang="en-US" altLang="en-US" dirty="0"/>
              <a:t>BGP-LS format also supports VPNs but SPF behavior not defined</a:t>
            </a:r>
          </a:p>
          <a:p>
            <a:pPr lvl="1"/>
            <a:r>
              <a:rPr lang="en-US" altLang="en-US" dirty="0"/>
              <a:t>Work needed to define interaction with existing unicast </a:t>
            </a:r>
            <a:r>
              <a:rPr lang="en-US" altLang="en-US" dirty="0" err="1"/>
              <a:t>Afs</a:t>
            </a:r>
            <a:endParaRPr lang="en-US" altLang="en-US" dirty="0"/>
          </a:p>
          <a:p>
            <a:pPr lvl="2"/>
            <a:r>
              <a:rPr lang="en-US" altLang="en-US" dirty="0"/>
              <a:t>Matter of local implementation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24800460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LSVR -	Route Origination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Routes originated by redistribution</a:t>
            </a:r>
          </a:p>
          <a:p>
            <a:r>
              <a:rPr lang="en-US" altLang="en-US" dirty="0"/>
              <a:t>Discovered using a new Discovery protocol - Layer 3 Liveness and Discovery protocol (L3DL)</a:t>
            </a:r>
          </a:p>
          <a:p>
            <a:pPr lvl="1"/>
            <a:r>
              <a:rPr lang="en-US" altLang="en-US" dirty="0"/>
              <a:t>Used to discover unique identities of port/link including IP, MAC, Label binding</a:t>
            </a:r>
          </a:p>
          <a:p>
            <a:pPr lvl="1"/>
            <a:r>
              <a:rPr lang="en-US" altLang="en-US" dirty="0"/>
              <a:t>Discover each other’s unique endpoint identification</a:t>
            </a:r>
          </a:p>
          <a:p>
            <a:pPr lvl="1"/>
            <a:r>
              <a:rPr lang="en-US" altLang="en-US" dirty="0"/>
              <a:t>Discover configuration information</a:t>
            </a:r>
          </a:p>
          <a:p>
            <a:pPr lvl="1"/>
            <a:r>
              <a:rPr lang="en-US" altLang="en-US" dirty="0"/>
              <a:t>Has layer2 keepalive for session continuity</a:t>
            </a:r>
          </a:p>
          <a:p>
            <a:pPr lvl="1"/>
            <a:r>
              <a:rPr lang="en-US" altLang="en-US" dirty="0"/>
              <a:t>Standards being developed in LSVR WG at IETF</a:t>
            </a:r>
          </a:p>
          <a:p>
            <a:pPr lvl="1"/>
            <a:r>
              <a:rPr lang="en-US" altLang="en-US" dirty="0"/>
              <a:t>Open source software efforts going 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6918154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LSVR Solution - Convergence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BGP Link NLRI attribute BGP SPF Status TLV added</a:t>
            </a:r>
          </a:p>
          <a:p>
            <a:pPr lvl="1"/>
            <a:r>
              <a:rPr lang="en-US" altLang="en-US" dirty="0"/>
              <a:t>Signals link down event without immediately withdrawing Link NLRI</a:t>
            </a:r>
          </a:p>
          <a:p>
            <a:r>
              <a:rPr lang="en-US" altLang="en-US" dirty="0"/>
              <a:t>BGP Prefix NLRI attribute BGP SPF Status TLV added</a:t>
            </a:r>
          </a:p>
          <a:p>
            <a:pPr lvl="1"/>
            <a:r>
              <a:rPr lang="en-US" altLang="en-US" dirty="0"/>
              <a:t>Signals Prefix down event</a:t>
            </a:r>
          </a:p>
          <a:p>
            <a:r>
              <a:rPr lang="en-US" altLang="en-US" dirty="0"/>
              <a:t>NLRI Implicit withdrawal delay</a:t>
            </a:r>
          </a:p>
          <a:p>
            <a:pPr lvl="1"/>
            <a:r>
              <a:rPr lang="en-US" altLang="en-US" dirty="0"/>
              <a:t>Avoids problem of flooding path discrepancies causing unnecessary route flaps</a:t>
            </a:r>
          </a:p>
          <a:p>
            <a:pPr lvl="1"/>
            <a:r>
              <a:rPr lang="en-US" altLang="en-US" dirty="0"/>
              <a:t>Specifically, avoids flap when on fastest flooding path fails and NLRI is implicitly withdrawn before being received on others</a:t>
            </a:r>
          </a:p>
          <a:p>
            <a:r>
              <a:rPr lang="en-US" altLang="en-US" dirty="0"/>
              <a:t>Link Liveness is done using BFD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12968333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73DC-A465-1E48-A0AE-E2ABF818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84134"/>
            <a:ext cx="11314386" cy="732211"/>
          </a:xfrm>
        </p:spPr>
        <p:txBody>
          <a:bodyPr/>
          <a:lstStyle/>
          <a:p>
            <a:r>
              <a:rPr lang="en-US" sz="3200" dirty="0"/>
              <a:t>LSVR Benefits &amp; Takeaways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F825E-F16A-984E-881E-3585FD04D6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0" y="974929"/>
            <a:ext cx="5901555" cy="5449620"/>
          </a:xfrm>
        </p:spPr>
        <p:txBody>
          <a:bodyPr>
            <a:noAutofit/>
          </a:bodyPr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Builds on top of existing BGP protocol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Enables faster scale and convergence in growing ECMP IP CLOS fabrics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Enables centralized Route Controller architectures</a:t>
            </a:r>
          </a:p>
          <a:p>
            <a:pPr marL="0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Enables Traffic Engineering of underlay paths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When combined with overlay multi-tenant fabric solution like EVPN, LSVR enables Automation, Programmability and Resiliency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Ability to discover enhance link capabilities when combined with L3DL – facilitates route origination as well</a:t>
            </a:r>
          </a:p>
          <a:p>
            <a:pPr marL="0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FFFD-FEB2-934F-8856-9F45E02BA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060A3-5F3F-1741-857B-98D8648C6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34EC7-5B04-3447-AB9D-CB5B1253372F}"/>
              </a:ext>
            </a:extLst>
          </p:cNvPr>
          <p:cNvCxnSpPr>
            <a:cxnSpLocks/>
          </p:cNvCxnSpPr>
          <p:nvPr/>
        </p:nvCxnSpPr>
        <p:spPr>
          <a:xfrm>
            <a:off x="6021612" y="1200149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063491-5C69-8F42-A799-CE499FE0E51E}"/>
              </a:ext>
            </a:extLst>
          </p:cNvPr>
          <p:cNvSpPr txBox="1"/>
          <p:nvPr/>
        </p:nvSpPr>
        <p:spPr>
          <a:xfrm>
            <a:off x="-278296" y="1126435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fontScale="25000" lnSpcReduction="20000"/>
          </a:bodyPr>
          <a:lstStyle/>
          <a:p>
            <a:pPr marL="0" marR="0" indent="0" algn="l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CDA833-ABEB-124B-BC72-87F9ED7B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7" y="1554354"/>
            <a:ext cx="5664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944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59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Background and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LSVR Solution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LSVR Benefits &amp;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10E74-B2AC-FA4E-80ED-D6B9109EA868}"/>
              </a:ext>
            </a:extLst>
          </p:cNvPr>
          <p:cNvSpPr txBox="1"/>
          <p:nvPr/>
        </p:nvSpPr>
        <p:spPr>
          <a:xfrm>
            <a:off x="3562066" y="3411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fontScale="25000" lnSpcReduction="20000"/>
          </a:bodyPr>
          <a:lstStyle/>
          <a:p>
            <a:pPr marL="0" marR="0" indent="0" algn="l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7894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Data Centers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23102" y="1343102"/>
            <a:ext cx="5553307" cy="4692946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IP CLOS - Leaf-Spine fabric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Layer3 - BGP Routing Protocol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/>
              <a:t>“Use BGP for Routing in Large-Scale Data Centers” in RTGWG)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Goals - Scale, Simplicity, Resiliency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What’s next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Growing ECMP scale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Increasing CLOS tiers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New applications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455F0-4032-BC4D-9D34-1FD0FA83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32" y="2157218"/>
            <a:ext cx="4114800" cy="1878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3C255-6924-D341-9135-7E69482174E0}"/>
              </a:ext>
            </a:extLst>
          </p:cNvPr>
          <p:cNvSpPr txBox="1"/>
          <p:nvPr/>
        </p:nvSpPr>
        <p:spPr>
          <a:xfrm>
            <a:off x="4721218" y="2877444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EBGP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B786A9-D3FD-B842-818C-2FD3B7E2ED6D}"/>
              </a:ext>
            </a:extLst>
          </p:cNvPr>
          <p:cNvCxnSpPr>
            <a:cxnSpLocks/>
          </p:cNvCxnSpPr>
          <p:nvPr/>
        </p:nvCxnSpPr>
        <p:spPr>
          <a:xfrm>
            <a:off x="6320281" y="1212838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D39EDB-13E0-A449-B93A-0239418F6579}"/>
              </a:ext>
            </a:extLst>
          </p:cNvPr>
          <p:cNvSpPr txBox="1"/>
          <p:nvPr/>
        </p:nvSpPr>
        <p:spPr>
          <a:xfrm>
            <a:off x="2211918" y="4289789"/>
            <a:ext cx="1974829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IP CLOS Fabric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89F8B-1EBE-DA42-A6C3-37C01D31BEA1}"/>
              </a:ext>
            </a:extLst>
          </p:cNvPr>
          <p:cNvSpPr txBox="1"/>
          <p:nvPr/>
        </p:nvSpPr>
        <p:spPr>
          <a:xfrm>
            <a:off x="202769" y="3654806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Leaf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2D890-0F7F-B342-BEE0-153D23F1340C}"/>
              </a:ext>
            </a:extLst>
          </p:cNvPr>
          <p:cNvSpPr txBox="1"/>
          <p:nvPr/>
        </p:nvSpPr>
        <p:spPr>
          <a:xfrm>
            <a:off x="202769" y="2152863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Spine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E425FE-BF8B-5C48-81EF-8BC8C0EA3A95}"/>
              </a:ext>
            </a:extLst>
          </p:cNvPr>
          <p:cNvCxnSpPr/>
          <p:nvPr/>
        </p:nvCxnSpPr>
        <p:spPr>
          <a:xfrm>
            <a:off x="4616605" y="2765502"/>
            <a:ext cx="490654" cy="663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114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D32A9A-DE8B-6C40-8F10-B1470ADB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CLOS Architecture -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89FBF-F97C-7743-A88D-FEE83DD7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C5F38-FA53-7B45-A365-143866E3F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2C0E968-3E8A-1249-96B8-A5FDE0F83271}"/>
              </a:ext>
            </a:extLst>
          </p:cNvPr>
          <p:cNvCxnSpPr>
            <a:cxnSpLocks/>
          </p:cNvCxnSpPr>
          <p:nvPr/>
        </p:nvCxnSpPr>
        <p:spPr>
          <a:xfrm>
            <a:off x="5833573" y="1217801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4029977-D09E-6847-800D-EB787613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32" y="2157218"/>
            <a:ext cx="4114800" cy="18784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5978911-4CB6-644E-B54A-8FF380207D8D}"/>
              </a:ext>
            </a:extLst>
          </p:cNvPr>
          <p:cNvSpPr txBox="1"/>
          <p:nvPr/>
        </p:nvSpPr>
        <p:spPr>
          <a:xfrm>
            <a:off x="4824295" y="2881921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EBGP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D5AD0D-18EF-DB4B-926B-7AD80FC2BC4D}"/>
              </a:ext>
            </a:extLst>
          </p:cNvPr>
          <p:cNvSpPr txBox="1"/>
          <p:nvPr/>
        </p:nvSpPr>
        <p:spPr>
          <a:xfrm>
            <a:off x="2211918" y="4289789"/>
            <a:ext cx="1974829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IP CLOS Fabric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D792AE-3F41-7343-B4DE-DE688E035133}"/>
              </a:ext>
            </a:extLst>
          </p:cNvPr>
          <p:cNvSpPr txBox="1"/>
          <p:nvPr/>
        </p:nvSpPr>
        <p:spPr>
          <a:xfrm>
            <a:off x="202769" y="3654806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Leaf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E44ED4-5020-0C4D-BE9C-0A3FE54B1A9A}"/>
              </a:ext>
            </a:extLst>
          </p:cNvPr>
          <p:cNvSpPr txBox="1"/>
          <p:nvPr/>
        </p:nvSpPr>
        <p:spPr>
          <a:xfrm>
            <a:off x="202769" y="2152863"/>
            <a:ext cx="914400" cy="366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Spine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D9B95E-873D-2542-8358-D5E1292F8C38}"/>
              </a:ext>
            </a:extLst>
          </p:cNvPr>
          <p:cNvCxnSpPr/>
          <p:nvPr/>
        </p:nvCxnSpPr>
        <p:spPr>
          <a:xfrm>
            <a:off x="4616605" y="2765502"/>
            <a:ext cx="490654" cy="663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D870FC-7AC8-6148-8BE8-F40D08B952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28452" y="1343102"/>
            <a:ext cx="6047957" cy="4692946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2400" dirty="0">
                <a:solidFill>
                  <a:srgbClr val="034882"/>
                </a:solidFill>
              </a:rPr>
              <a:t>Multiple Tiers</a:t>
            </a:r>
            <a:endParaRPr lang="en-US" sz="2400" kern="1200" dirty="0">
              <a:solidFill>
                <a:srgbClr val="034882"/>
              </a:solidFill>
            </a:endParaRPr>
          </a:p>
          <a:p>
            <a:pPr>
              <a:buSzPct val="100000"/>
              <a:defRPr/>
            </a:pPr>
            <a:r>
              <a:rPr lang="en-US" sz="2400" kern="1200" dirty="0">
                <a:solidFill>
                  <a:srgbClr val="034882"/>
                </a:solidFill>
              </a:rPr>
              <a:t>BGP Hop by Hop Peering</a:t>
            </a:r>
          </a:p>
          <a:p>
            <a:r>
              <a:rPr lang="en-US" sz="2400" dirty="0">
                <a:solidFill>
                  <a:srgbClr val="034882"/>
                </a:solidFill>
              </a:rPr>
              <a:t>BGP configuration has direct co-relation with ECMPs – configuration explosion</a:t>
            </a:r>
          </a:p>
          <a:p>
            <a:r>
              <a:rPr lang="en-US" sz="2400" dirty="0">
                <a:solidFill>
                  <a:srgbClr val="034882"/>
                </a:solidFill>
              </a:rPr>
              <a:t>Propagation of routing table to each hop</a:t>
            </a:r>
          </a:p>
          <a:p>
            <a:pPr>
              <a:buSzPct val="100000"/>
              <a:defRPr/>
            </a:pPr>
            <a:r>
              <a:rPr lang="en-US" sz="2400" dirty="0">
                <a:solidFill>
                  <a:srgbClr val="034882"/>
                </a:solidFill>
              </a:rPr>
              <a:t>BFD for link level liveness</a:t>
            </a:r>
            <a:endParaRPr lang="en-US" sz="2400" kern="1200" dirty="0">
              <a:solidFill>
                <a:srgbClr val="034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64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0C807D5-7D26-DF47-B879-F58E9F4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 IP fabric - Routing protocol comparison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3D2FB4-FB89-9C48-ABB8-9193D8409C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6315" y="1749972"/>
            <a:ext cx="5669280" cy="25603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dirty="0"/>
              <a:t>Complete fabric topology at each node =&gt; Path computations – SPF, TE, CSPF, LFA; 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dirty="0"/>
              <a:t>Faster convergence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58DC5-2C72-9046-8FFC-B820D6357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0929-7510-1A4D-B008-E0423595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887DDD5-A6D4-CE44-B81A-03F036E5AB61}"/>
              </a:ext>
            </a:extLst>
          </p:cNvPr>
          <p:cNvSpPr txBox="1">
            <a:spLocks/>
          </p:cNvSpPr>
          <p:nvPr/>
        </p:nvSpPr>
        <p:spPr>
          <a:xfrm>
            <a:off x="6300384" y="1749972"/>
            <a:ext cx="566928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Simplicity – operational, troubleshooting (BRIB vs LSDB)</a:t>
            </a:r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Incremental updates, no flooding and selective filtering</a:t>
            </a:r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Reliable transport</a:t>
            </a:r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Per-hop TE (UCMP)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04092D-2F78-A64E-A52E-E7E14F149C50}"/>
              </a:ext>
            </a:extLst>
          </p:cNvPr>
          <p:cNvSpPr txBox="1">
            <a:spLocks/>
          </p:cNvSpPr>
          <p:nvPr/>
        </p:nvSpPr>
        <p:spPr>
          <a:xfrm>
            <a:off x="236315" y="4589407"/>
            <a:ext cx="56692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sz="2400" dirty="0"/>
              <a:t>Flooding of link-state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sz="2400" dirty="0"/>
              <a:t>Complexity - State machine, LSDB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EC4A0A-41B1-4F41-9BCC-1EEDBF883175}"/>
              </a:ext>
            </a:extLst>
          </p:cNvPr>
          <p:cNvCxnSpPr>
            <a:cxnSpLocks/>
          </p:cNvCxnSpPr>
          <p:nvPr/>
        </p:nvCxnSpPr>
        <p:spPr>
          <a:xfrm flipV="1">
            <a:off x="1049080" y="4477410"/>
            <a:ext cx="10065610" cy="1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F56A1B8-178F-1747-B6C6-11ADABCE4A46}"/>
              </a:ext>
            </a:extLst>
          </p:cNvPr>
          <p:cNvSpPr txBox="1">
            <a:spLocks/>
          </p:cNvSpPr>
          <p:nvPr/>
        </p:nvSpPr>
        <p:spPr>
          <a:xfrm>
            <a:off x="6300384" y="4589406"/>
            <a:ext cx="566928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sz="2400" kern="0" dirty="0"/>
              <a:t>Convergence (per prefix, best path computation at every hop prior to advertisement)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sz="2400" kern="0" dirty="0"/>
              <a:t>Configuration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ED1B0F-BB5C-354F-87FC-E608469E459B}"/>
              </a:ext>
            </a:extLst>
          </p:cNvPr>
          <p:cNvSpPr/>
          <p:nvPr/>
        </p:nvSpPr>
        <p:spPr>
          <a:xfrm>
            <a:off x="2075941" y="1113068"/>
            <a:ext cx="1990029" cy="510776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IGP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4391D42-8686-1F47-8B11-44552954A861}"/>
              </a:ext>
            </a:extLst>
          </p:cNvPr>
          <p:cNvSpPr/>
          <p:nvPr/>
        </p:nvSpPr>
        <p:spPr>
          <a:xfrm>
            <a:off x="8140010" y="1113068"/>
            <a:ext cx="1990029" cy="510776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4471917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0C807D5-7D26-DF47-B879-F58E9F4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LSVR – combining the best attributes of BGP and IGP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58DC5-2C72-9046-8FFC-B820D6357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0929-7510-1A4D-B008-E0423595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06A56-028D-7A4F-8C30-B9296C8F4600}"/>
              </a:ext>
            </a:extLst>
          </p:cNvPr>
          <p:cNvSpPr txBox="1"/>
          <p:nvPr/>
        </p:nvSpPr>
        <p:spPr>
          <a:xfrm>
            <a:off x="3133658" y="4494978"/>
            <a:ext cx="5628290" cy="1038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Use BGP as base protocol</a:t>
            </a:r>
          </a:p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Add the best of IGP characteristics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91AF4-2931-2A42-A0A2-50E3A0F4B05A}"/>
              </a:ext>
            </a:extLst>
          </p:cNvPr>
          <p:cNvCxnSpPr>
            <a:cxnSpLocks/>
          </p:cNvCxnSpPr>
          <p:nvPr/>
        </p:nvCxnSpPr>
        <p:spPr>
          <a:xfrm flipV="1">
            <a:off x="1049080" y="4351282"/>
            <a:ext cx="10065610" cy="1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7F3BFC-8BE3-D84D-ACAB-5B8D11368221}"/>
              </a:ext>
            </a:extLst>
          </p:cNvPr>
          <p:cNvSpPr txBox="1"/>
          <p:nvPr/>
        </p:nvSpPr>
        <p:spPr>
          <a:xfrm>
            <a:off x="2140431" y="5533698"/>
            <a:ext cx="7614745" cy="77844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Link State Vector Routing (LSVR)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2A983-8ADE-C643-81AE-DBCC2727B6F5}"/>
              </a:ext>
            </a:extLst>
          </p:cNvPr>
          <p:cNvSpPr txBox="1"/>
          <p:nvPr/>
        </p:nvSpPr>
        <p:spPr>
          <a:xfrm>
            <a:off x="5754410" y="2680138"/>
            <a:ext cx="614856" cy="520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20000"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38D0F4C-94B5-054A-8C96-6C6C48D8D6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6315" y="1277002"/>
            <a:ext cx="5669280" cy="2743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dirty="0"/>
              <a:t>Complete fabric topology at each node =&gt; Path computations – SPF, TE, CSPF, LFA; 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dirty="0"/>
              <a:t>Faster convergence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2F766C9-1EB8-6A4B-B179-7DCC2DD1A0E0}"/>
              </a:ext>
            </a:extLst>
          </p:cNvPr>
          <p:cNvSpPr txBox="1">
            <a:spLocks/>
          </p:cNvSpPr>
          <p:nvPr/>
        </p:nvSpPr>
        <p:spPr>
          <a:xfrm>
            <a:off x="6300384" y="1277002"/>
            <a:ext cx="56692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Simplicity – operational, troubleshooting (BRIB vs LSDB)</a:t>
            </a:r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Incremental updates, no flooding and selective filtering</a:t>
            </a:r>
          </a:p>
          <a:p>
            <a:pPr>
              <a:buClr>
                <a:schemeClr val="accent1"/>
              </a:buClr>
              <a:buFont typeface="System Font Regular"/>
              <a:buChar char="+"/>
            </a:pPr>
            <a:r>
              <a:rPr lang="en-US" sz="2400" kern="0" dirty="0"/>
              <a:t>Reliable transport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6976B96-2FA4-A341-8F4F-A69538F76D0D}"/>
              </a:ext>
            </a:extLst>
          </p:cNvPr>
          <p:cNvSpPr/>
          <p:nvPr/>
        </p:nvSpPr>
        <p:spPr>
          <a:xfrm rot="10800000">
            <a:off x="5508630" y="4020202"/>
            <a:ext cx="1188720" cy="548640"/>
          </a:xfrm>
          <a:prstGeom prst="triangl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2441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D32A9A-DE8B-6C40-8F10-B1470ADB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LSVR Solution -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89FBF-F97C-7743-A88D-FEE83DD7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C5F38-FA53-7B45-A365-143866E3F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2C0E968-3E8A-1249-96B8-A5FDE0F83271}"/>
              </a:ext>
            </a:extLst>
          </p:cNvPr>
          <p:cNvCxnSpPr>
            <a:cxnSpLocks/>
          </p:cNvCxnSpPr>
          <p:nvPr/>
        </p:nvCxnSpPr>
        <p:spPr>
          <a:xfrm>
            <a:off x="6989354" y="1071916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9588ECC-CADB-1348-BF4C-9C7C423EE42C}"/>
              </a:ext>
            </a:extLst>
          </p:cNvPr>
          <p:cNvSpPr txBox="1">
            <a:spLocks/>
          </p:cNvSpPr>
          <p:nvPr/>
        </p:nvSpPr>
        <p:spPr>
          <a:xfrm>
            <a:off x="7092683" y="1212838"/>
            <a:ext cx="5262217" cy="5010162"/>
          </a:xfrm>
          <a:prstGeom prst="rect">
            <a:avLst/>
          </a:prstGeom>
        </p:spPr>
        <p:txBody>
          <a:bodyPr>
            <a:norm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9400" indent="-279400">
              <a:defRPr/>
            </a:pPr>
            <a:r>
              <a:rPr lang="en-US" sz="2400" b="1" dirty="0"/>
              <a:t>IP CLOS Architecture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Multiple Tiers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488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BGP peering with Route Controllers (/RRs)</a:t>
            </a:r>
          </a:p>
          <a:p>
            <a:pPr marL="1277604" lvl="2" indent="-292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34882"/>
                </a:solidFill>
              </a:rPr>
              <a:t>Simplified protocol configuration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BGP configuration has direct co-relation with number of controllers *not* ECMP</a:t>
            </a:r>
          </a:p>
          <a:p>
            <a:pPr marL="1277604" lvl="2" indent="-292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34882"/>
                </a:solidFill>
              </a:rPr>
              <a:t>Control Plane Flooding optimized</a:t>
            </a: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Route Controllers (/RRs) merely reflecting route updates</a:t>
            </a:r>
          </a:p>
          <a:p>
            <a:pPr marL="1277604" lvl="2" indent="-292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34882"/>
                </a:solidFill>
              </a:rPr>
              <a:t>No head of line blocking for update announcements</a:t>
            </a: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Switches performing SPF algorithm to create graphs</a:t>
            </a:r>
          </a:p>
          <a:p>
            <a:pPr marL="1277604" lvl="2" indent="-292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34882"/>
                </a:solidFill>
              </a:rPr>
              <a:t>Distributed computing</a:t>
            </a: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Overlay AFI/SAFIs (EVPN) can follow the same model with a traditional BGP</a:t>
            </a: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34882"/>
                </a:solidFill>
              </a:rPr>
              <a:t>BFD for Link layer liveness</a:t>
            </a: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en-US" sz="1600" dirty="0">
              <a:solidFill>
                <a:srgbClr val="034882"/>
              </a:solidFill>
            </a:endParaRPr>
          </a:p>
          <a:p>
            <a:pPr marL="685800" marR="0" lvl="1" indent="-29210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lvl="1" indent="-292100">
              <a:buFont typeface="Wingdings" pitchFamily="2" charset="2"/>
              <a:buChar char="§"/>
              <a:defRPr/>
            </a:pPr>
            <a:endParaRPr lang="en-US" sz="1800" dirty="0">
              <a:solidFill>
                <a:srgbClr val="034882"/>
              </a:solidFill>
            </a:endParaRPr>
          </a:p>
          <a:p>
            <a:pPr marL="685800" lvl="1" indent="-292100">
              <a:buFont typeface="Wingdings" pitchFamily="2" charset="2"/>
              <a:buChar char="§"/>
              <a:defRPr/>
            </a:pPr>
            <a:endParaRPr lang="en-US" sz="1800" dirty="0">
              <a:solidFill>
                <a:srgbClr val="034882"/>
              </a:solidFill>
            </a:endParaRPr>
          </a:p>
          <a:p>
            <a:pPr marL="685800" lvl="1" indent="-292100">
              <a:buFont typeface="Wingdings" pitchFamily="2" charset="2"/>
              <a:buChar char="§"/>
              <a:defRPr/>
            </a:pPr>
            <a:endParaRPr lang="en-US" sz="1800" dirty="0">
              <a:solidFill>
                <a:srgbClr val="034882"/>
              </a:solidFill>
            </a:endParaRPr>
          </a:p>
          <a:p>
            <a:pPr marL="685800" lvl="1" indent="-292100">
              <a:buFont typeface="Wingdings" pitchFamily="2" charset="2"/>
              <a:buChar char="§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lvl="1" indent="-292100">
              <a:buFont typeface="Wingdings" pitchFamily="2" charset="2"/>
              <a:buChar char="§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488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21DBF7-A309-9742-B236-424DD86D8C26}"/>
              </a:ext>
            </a:extLst>
          </p:cNvPr>
          <p:cNvSpPr txBox="1"/>
          <p:nvPr/>
        </p:nvSpPr>
        <p:spPr>
          <a:xfrm>
            <a:off x="-412595" y="3646449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fontScale="25000" lnSpcReduction="20000"/>
          </a:bodyPr>
          <a:lstStyle/>
          <a:p>
            <a:pPr marL="0" marR="0" indent="0" algn="l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86904-B9CF-0C4C-8CD0-DD2948D6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1" y="1578159"/>
            <a:ext cx="5930900" cy="41275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7ABDA03-1592-7047-A3D0-59761445A9D1}"/>
              </a:ext>
            </a:extLst>
          </p:cNvPr>
          <p:cNvSpPr txBox="1"/>
          <p:nvPr/>
        </p:nvSpPr>
        <p:spPr>
          <a:xfrm>
            <a:off x="153740" y="5899571"/>
            <a:ext cx="6732283" cy="46857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Enabling </a:t>
            </a:r>
            <a:r>
              <a:rPr lang="en-US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ew DC applications – flexibility, control, scale</a:t>
            </a:r>
          </a:p>
        </p:txBody>
      </p:sp>
    </p:spTree>
    <p:extLst>
      <p:ext uri="{BB962C8B-B14F-4D97-AF65-F5344CB8AC3E}">
        <p14:creationId xmlns:p14="http://schemas.microsoft.com/office/powerpoint/2010/main" val="38547861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73DC-A465-1E48-A0AE-E2ABF818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84134"/>
            <a:ext cx="11314386" cy="732211"/>
          </a:xfrm>
        </p:spPr>
        <p:txBody>
          <a:bodyPr/>
          <a:lstStyle/>
          <a:p>
            <a:r>
              <a:rPr lang="en-US" sz="3200" dirty="0"/>
              <a:t>LSVR Solution – Flexible operational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FFFD-FEB2-934F-8856-9F45E02BA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060A3-5F3F-1741-857B-98D8648C6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34EC7-5B04-3447-AB9D-CB5B1253372F}"/>
              </a:ext>
            </a:extLst>
          </p:cNvPr>
          <p:cNvCxnSpPr>
            <a:cxnSpLocks/>
          </p:cNvCxnSpPr>
          <p:nvPr/>
        </p:nvCxnSpPr>
        <p:spPr>
          <a:xfrm>
            <a:off x="4092319" y="1156227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942F20D-2C78-1D4F-9BA3-4296E6F0AD6C}"/>
              </a:ext>
            </a:extLst>
          </p:cNvPr>
          <p:cNvSpPr txBox="1"/>
          <p:nvPr/>
        </p:nvSpPr>
        <p:spPr>
          <a:xfrm>
            <a:off x="284011" y="6030236"/>
            <a:ext cx="3657600" cy="31140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Centralized path computation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F273596-F713-FC42-8B8B-EDF3CBFFE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64" y="1265233"/>
            <a:ext cx="3810368" cy="26517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2731D46-CB79-924D-B4E4-D9A72425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19" y="1265233"/>
            <a:ext cx="3471387" cy="26517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0455C87-6A3B-8F4D-A26A-83D18B714E7D}"/>
              </a:ext>
            </a:extLst>
          </p:cNvPr>
          <p:cNvSpPr txBox="1"/>
          <p:nvPr/>
        </p:nvSpPr>
        <p:spPr>
          <a:xfrm>
            <a:off x="4437507" y="6030236"/>
            <a:ext cx="3657600" cy="31140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Distributed path computation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A55477-C4F7-3A4B-8E8B-16D5873505EE}"/>
              </a:ext>
            </a:extLst>
          </p:cNvPr>
          <p:cNvCxnSpPr>
            <a:cxnSpLocks/>
          </p:cNvCxnSpPr>
          <p:nvPr/>
        </p:nvCxnSpPr>
        <p:spPr>
          <a:xfrm>
            <a:off x="8199696" y="1156227"/>
            <a:ext cx="0" cy="4874010"/>
          </a:xfrm>
          <a:prstGeom prst="line">
            <a:avLst/>
          </a:prstGeom>
          <a:noFill/>
          <a:ln w="25400" cap="flat">
            <a:gradFill flip="none" rotWithShape="1">
              <a:gsLst>
                <a:gs pos="75000">
                  <a:srgbClr val="4094D0"/>
                </a:gs>
                <a:gs pos="25000">
                  <a:srgbClr val="80B8E0"/>
                </a:gs>
                <a:gs pos="0">
                  <a:schemeClr val="bg1"/>
                </a:gs>
                <a:gs pos="100000">
                  <a:srgbClr val="FFFFFF"/>
                </a:gs>
                <a:gs pos="50000">
                  <a:srgbClr val="0070C0"/>
                </a:gs>
              </a:gsLst>
              <a:lin ang="16500000" scaled="0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D52E7E5-6BA7-2744-A946-92D54546ECA2}"/>
              </a:ext>
            </a:extLst>
          </p:cNvPr>
          <p:cNvSpPr txBox="1"/>
          <p:nvPr/>
        </p:nvSpPr>
        <p:spPr>
          <a:xfrm>
            <a:off x="8425610" y="6030236"/>
            <a:ext cx="3657600" cy="31140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rm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Inline Route controller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61FDC652-211F-3145-BF50-3E9C4977D7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4743" y="3844097"/>
            <a:ext cx="3768793" cy="21031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/>
              <a:t>Centralized out-of-path Route Controller (/RR) – topology and path computation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/>
              <a:t>Simplified management, single point for policy enforcement, enhanced path computation (CSPF) for traffic engineering, ORR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dirty="0"/>
              <a:t>Can be coupled with BGP-SR in underlay for SR-TE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995510EB-EFB8-7841-B9A5-88C06A76A555}"/>
              </a:ext>
            </a:extLst>
          </p:cNvPr>
          <p:cNvSpPr txBox="1">
            <a:spLocks/>
          </p:cNvSpPr>
          <p:nvPr/>
        </p:nvSpPr>
        <p:spPr>
          <a:xfrm>
            <a:off x="4243028" y="3844097"/>
            <a:ext cx="3852078" cy="21031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200" kern="0" dirty="0"/>
              <a:t>Centralized out-of-path Route Controller (/RR) – topology</a:t>
            </a:r>
          </a:p>
          <a:p>
            <a:pPr>
              <a:buClr>
                <a:schemeClr val="tx1"/>
              </a:buClr>
            </a:pPr>
            <a:r>
              <a:rPr lang="en-US" sz="1200" dirty="0"/>
              <a:t>Simplified management, single point for policy enforcement</a:t>
            </a:r>
          </a:p>
          <a:p>
            <a:pPr>
              <a:buClr>
                <a:schemeClr val="tx1"/>
              </a:buClr>
            </a:pPr>
            <a:r>
              <a:rPr lang="en-US" sz="1200" kern="0" dirty="0"/>
              <a:t>Network nodes (Leaf-Spine) – distributed path computation</a:t>
            </a:r>
          </a:p>
          <a:p>
            <a:pPr>
              <a:buClr>
                <a:schemeClr val="tx1"/>
              </a:buClr>
            </a:pPr>
            <a:r>
              <a:rPr lang="en-US" sz="1200" kern="0" dirty="0"/>
              <a:t>All nodes have full topology</a:t>
            </a:r>
          </a:p>
          <a:p>
            <a:pPr>
              <a:buClr>
                <a:schemeClr val="tx1"/>
              </a:buClr>
            </a:pPr>
            <a:r>
              <a:rPr lang="en-US" sz="1200" kern="0" dirty="0"/>
              <a:t>Loop-free Alternates (LFA) computation, Fast Convergence</a:t>
            </a:r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F2DEF8EF-22AA-0949-8529-0825C1CA958E}"/>
              </a:ext>
            </a:extLst>
          </p:cNvPr>
          <p:cNvSpPr txBox="1">
            <a:spLocks/>
          </p:cNvSpPr>
          <p:nvPr/>
        </p:nvSpPr>
        <p:spPr>
          <a:xfrm>
            <a:off x="8361582" y="3844097"/>
            <a:ext cx="3721627" cy="21031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457189" marR="0" indent="-4571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10000"/>
              <a:buFontTx/>
              <a:buChar char="▪"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4074" marR="0" indent="-444489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45878" marR="0" indent="-426708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39313" marR="0" indent="-539313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"/>
              <a:buAutoNum type="arabicPeriod"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200" kern="0" dirty="0"/>
              <a:t>Inline Route Controller (/RR) on Spine – topology</a:t>
            </a:r>
          </a:p>
          <a:p>
            <a:pPr>
              <a:buClr>
                <a:schemeClr val="tx1"/>
              </a:buClr>
            </a:pPr>
            <a:r>
              <a:rPr lang="en-US" sz="1200" kern="0" dirty="0"/>
              <a:t>Network nodes (Leaf-Spine) – distributed path computation</a:t>
            </a:r>
          </a:p>
          <a:p>
            <a:pPr>
              <a:buClr>
                <a:schemeClr val="tx1"/>
              </a:buClr>
            </a:pPr>
            <a:r>
              <a:rPr lang="en-US" sz="1200" kern="0" dirty="0"/>
              <a:t>Leverage compute cores on Spine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sz="1200" kern="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sz="1400" kern="0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2B94718-587D-4A47-877D-70628E526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986" y="1807929"/>
            <a:ext cx="3220818" cy="2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89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68A0-B6E2-7348-8CC2-EF6F689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LSVR Solution – Protocol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E7A-8434-B34F-BBE1-AAA7042374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Define a new SAFI</a:t>
            </a:r>
          </a:p>
          <a:p>
            <a:pPr lvl="1"/>
            <a:r>
              <a:rPr lang="en-US" altLang="en-US" sz="3000" dirty="0"/>
              <a:t>NLRI format is exactly same as BGP LS Address Family to carry link state information</a:t>
            </a:r>
          </a:p>
          <a:p>
            <a:r>
              <a:rPr lang="en-US" altLang="en-US" dirty="0"/>
              <a:t>BGP MP Capability and BGP LS Node attribute to assure compatibility</a:t>
            </a:r>
          </a:p>
          <a:p>
            <a:r>
              <a:rPr lang="en-US" altLang="en-US" dirty="0"/>
              <a:t>Multiple peering models supported</a:t>
            </a:r>
          </a:p>
          <a:p>
            <a:r>
              <a:rPr lang="en-US" altLang="en-US" dirty="0"/>
              <a:t>BGP runs </a:t>
            </a:r>
            <a:r>
              <a:rPr lang="en-US" altLang="en-US" dirty="0">
                <a:ea typeface="ＭＳ Ｐゴシック" panose="020B0600070205080204" pitchFamily="34" charset="-128"/>
              </a:rPr>
              <a:t>Dijkstra instead of </a:t>
            </a:r>
            <a:r>
              <a:rPr lang="en-US" altLang="en-US" dirty="0" err="1">
                <a:ea typeface="ＭＳ Ｐゴシック" panose="020B0600070205080204" pitchFamily="34" charset="-128"/>
              </a:rPr>
              <a:t>Bestpath</a:t>
            </a:r>
            <a:r>
              <a:rPr lang="en-US" altLang="en-US" dirty="0">
                <a:ea typeface="ＭＳ Ｐゴシック" panose="020B0600070205080204" pitchFamily="34" charset="-128"/>
              </a:rPr>
              <a:t> decision process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EB4D-A113-B847-AA13-737BF566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AF141E-8EC8-994E-9561-98A4B4AF0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FE89-4E47-4248-BDBF-A3661374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ENOG-16  2019</a:t>
            </a:r>
          </a:p>
        </p:txBody>
      </p:sp>
    </p:spTree>
    <p:extLst>
      <p:ext uri="{BB962C8B-B14F-4D97-AF65-F5344CB8AC3E}">
        <p14:creationId xmlns:p14="http://schemas.microsoft.com/office/powerpoint/2010/main" val="12202758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rrcus_name of presentation_date">
  <a:themeElements>
    <a:clrScheme name="Custom 10">
      <a:dk1>
        <a:srgbClr val="034882"/>
      </a:dk1>
      <a:lt1>
        <a:srgbClr val="FFFFFF"/>
      </a:lt1>
      <a:dk2>
        <a:srgbClr val="034882"/>
      </a:dk2>
      <a:lt2>
        <a:srgbClr val="FFFFFF"/>
      </a:lt2>
      <a:accent1>
        <a:srgbClr val="079659"/>
      </a:accent1>
      <a:accent2>
        <a:srgbClr val="3CB371"/>
      </a:accent2>
      <a:accent3>
        <a:srgbClr val="61CA79"/>
      </a:accent3>
      <a:accent4>
        <a:srgbClr val="00BBFF"/>
      </a:accent4>
      <a:accent5>
        <a:srgbClr val="045DA3"/>
      </a:accent5>
      <a:accent6>
        <a:srgbClr val="80ADD0"/>
      </a:accent6>
      <a:hlink>
        <a:srgbClr val="045DA3"/>
      </a:hlink>
      <a:folHlink>
        <a:srgbClr val="80AD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rcus_name of presentation_d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F0FC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457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rrcus PowerPoint Template" id="{90A09786-64B8-6448-8FD1-8E3D0A732916}" vid="{968240AD-7B9C-844C-BFEF-390DC78A5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58018</TotalTime>
  <Words>973</Words>
  <Application>Microsoft Macintosh PowerPoint</Application>
  <PresentationFormat>Widescreen</PresentationFormat>
  <Paragraphs>178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System Font Regular</vt:lpstr>
      <vt:lpstr>Wingdings</vt:lpstr>
      <vt:lpstr>arrcus_name of presentation_date</vt:lpstr>
      <vt:lpstr>Link State Vector Routing</vt:lpstr>
      <vt:lpstr>Agenda </vt:lpstr>
      <vt:lpstr>Modern Data Centers</vt:lpstr>
      <vt:lpstr>BGP CLOS Architecture - Attributes</vt:lpstr>
      <vt:lpstr>CLOS IP fabric - Routing protocol comparison</vt:lpstr>
      <vt:lpstr>LSVR – combining the best attributes of BGP and IGP</vt:lpstr>
      <vt:lpstr>LSVR Solution - Highlights</vt:lpstr>
      <vt:lpstr>LSVR Solution – Flexible operational models</vt:lpstr>
      <vt:lpstr>LSVR Solution – Protocol Enhancements</vt:lpstr>
      <vt:lpstr>LSVR Solution - Best-Path Changes</vt:lpstr>
      <vt:lpstr>LSVR Solution - SPF</vt:lpstr>
      <vt:lpstr>LSVR - Route Origination</vt:lpstr>
      <vt:lpstr>LSVR Solution - Convergence Improvements</vt:lpstr>
      <vt:lpstr>LSVR Benefits &amp; 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Arrcus Roadmap</dc:title>
  <dc:creator>Murali Gandluru</dc:creator>
  <cp:lastModifiedBy>Keyur Patel</cp:lastModifiedBy>
  <cp:revision>429</cp:revision>
  <dcterms:created xsi:type="dcterms:W3CDTF">2018-06-05T21:26:32Z</dcterms:created>
  <dcterms:modified xsi:type="dcterms:W3CDTF">2019-05-29T18:02:28Z</dcterms:modified>
</cp:coreProperties>
</file>